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72" r:id="rId6"/>
    <p:sldId id="275" r:id="rId7"/>
    <p:sldId id="276" r:id="rId8"/>
    <p:sldId id="259" r:id="rId9"/>
    <p:sldId id="269" r:id="rId10"/>
    <p:sldId id="265" r:id="rId11"/>
    <p:sldId id="262" r:id="rId12"/>
    <p:sldId id="263" r:id="rId13"/>
    <p:sldId id="266" r:id="rId14"/>
    <p:sldId id="267" r:id="rId15"/>
    <p:sldId id="268" r:id="rId16"/>
    <p:sldId id="261" r:id="rId17"/>
    <p:sldId id="260" r:id="rId18"/>
    <p:sldId id="278" r:id="rId19"/>
    <p:sldId id="257" r:id="rId20"/>
    <p:sldId id="258" r:id="rId21"/>
    <p:sldId id="270" r:id="rId22"/>
    <p:sldId id="271" r:id="rId23"/>
    <p:sldId id="273" r:id="rId24"/>
    <p:sldId id="277" r:id="rId2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703D"/>
    <a:srgbClr val="EB52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ssuno stile, nessuna grigli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AB47F1F-6D7A-63F2-D136-B404761447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A564728F-EC7A-CDF2-E822-D482FE1662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D710A06-236E-CE3A-A7D0-D8DDFD67D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32290-B223-4811-9BCF-BF9FE0744211}" type="datetimeFigureOut">
              <a:rPr lang="it-IT" smtClean="0"/>
              <a:pPr/>
              <a:t>30/06/2025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B66D82A-5927-0059-B6B8-763482F978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EBD0FD6-E9E5-85B7-1584-021956149B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0D5E1-F6B5-4457-B056-686BF4CD54FD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695046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514661A-950F-C545-9B8C-048875AEFE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2B029E75-6384-0362-B540-4A9CD0A3DB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3DCC09E-345F-48B3-7461-43CA177048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32290-B223-4811-9BCF-BF9FE0744211}" type="datetimeFigureOut">
              <a:rPr lang="it-IT" smtClean="0"/>
              <a:pPr/>
              <a:t>30/06/2025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DD417F6-5AAC-1470-8513-C6083ABA7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081FC03-89A0-690A-DBA3-0E893954E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0D5E1-F6B5-4457-B056-686BF4CD54FD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85269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831CC903-06F6-9588-FE88-9C4898B47D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CC3F8846-BE8F-EDD0-3B19-C3959B6149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C8196D8-537B-DEE0-57A0-AC24B68E14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32290-B223-4811-9BCF-BF9FE0744211}" type="datetimeFigureOut">
              <a:rPr lang="it-IT" smtClean="0"/>
              <a:pPr/>
              <a:t>30/06/2025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0381EA9-1119-6599-28C5-82682F3777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214AF70-4273-292F-4714-F40325237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0D5E1-F6B5-4457-B056-686BF4CD54FD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52463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4DA6B59-D006-BCD6-80BE-37CA2BD735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C77F633-6FA4-72A1-8F58-4C44B192BC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D382970-8B9D-0AA1-15AF-09ABB6A6F6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32290-B223-4811-9BCF-BF9FE0744211}" type="datetimeFigureOut">
              <a:rPr lang="it-IT" smtClean="0"/>
              <a:pPr/>
              <a:t>30/06/2025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75FD144-FB59-0FA7-1C61-DA1B68A4F9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C3B3FC8-4CF3-782E-5056-855BD30A9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0D5E1-F6B5-4457-B056-686BF4CD54FD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66311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1A75C0C-9302-64DE-0F40-4EEF368EFD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51E1600-4951-C606-8497-7DDE9F063D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CA407ED-FCAB-DCE3-3DAD-AEE461EF4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32290-B223-4811-9BCF-BF9FE0744211}" type="datetimeFigureOut">
              <a:rPr lang="it-IT" smtClean="0"/>
              <a:pPr/>
              <a:t>30/06/2025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5DBE42A-95EB-24DC-B497-992D870672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F2265EB-AFF8-B5E5-ECBF-7687D7FDD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0D5E1-F6B5-4457-B056-686BF4CD54FD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55713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CE97727-1C63-392D-352A-4B8D72E52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3C1800D-148D-33C6-933E-CA0D3AC52E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0DC20843-87F8-098C-8326-7CD5060354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AE9263D4-7F86-687C-689D-457E632641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32290-B223-4811-9BCF-BF9FE0744211}" type="datetimeFigureOut">
              <a:rPr lang="it-IT" smtClean="0"/>
              <a:pPr/>
              <a:t>30/06/2025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0B521C4-CD01-98A3-567F-48CF7CFDD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B4CB7D2-2111-F5D8-8E10-9C37A8A4C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0D5E1-F6B5-4457-B056-686BF4CD54FD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85507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A0802B0-7DBD-5231-8496-170146FE04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2358120-31B6-A02E-3025-A70BA9C0F9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2D36D53-319F-AB56-A1F4-A68F044990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EF65F67E-E032-CAE7-B1AF-1728A13435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E538939C-6ED3-C080-DF0B-ACDDDF77CB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ED7B603B-3BFE-C317-B4DA-BF2E2827D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32290-B223-4811-9BCF-BF9FE0744211}" type="datetimeFigureOut">
              <a:rPr lang="it-IT" smtClean="0"/>
              <a:pPr/>
              <a:t>30/06/2025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316496BC-24EA-57F2-BD80-8CEE4DB35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01206B2D-0E02-F6BF-A209-C7BED3580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0D5E1-F6B5-4457-B056-686BF4CD54FD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69550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7D79A74-36D0-01C1-D29B-0142D01C32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4A1DF641-4C95-3155-90EC-A1C91C5C41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32290-B223-4811-9BCF-BF9FE0744211}" type="datetimeFigureOut">
              <a:rPr lang="it-IT" smtClean="0"/>
              <a:pPr/>
              <a:t>30/06/2025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7313442D-0E6C-66F5-7A76-E44E649D93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E0D4E2A5-B1C0-28A4-A06F-E8634410E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0D5E1-F6B5-4457-B056-686BF4CD54FD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19951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2EC96461-15A0-5494-37CB-86041FC91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32290-B223-4811-9BCF-BF9FE0744211}" type="datetimeFigureOut">
              <a:rPr lang="it-IT" smtClean="0"/>
              <a:pPr/>
              <a:t>30/06/2025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11F1F1EC-BBC8-C636-F7D1-CA328456E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C33799DE-F66F-2739-3EE6-F145F4CC7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0D5E1-F6B5-4457-B056-686BF4CD54FD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19859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7C58EC4-290B-77C7-5A13-BC671700DC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85DD5F1-6316-7806-82EE-443C870E65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5A166DF4-FC5D-EFBF-8F6E-298BA53F48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8439653-DE34-DF1E-A27A-917589D032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32290-B223-4811-9BCF-BF9FE0744211}" type="datetimeFigureOut">
              <a:rPr lang="it-IT" smtClean="0"/>
              <a:pPr/>
              <a:t>30/06/2025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D0F1DE7B-FE29-BDA8-BF17-26D621A755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E53803D-44F9-0FFF-ACED-E5498AE7F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0D5E1-F6B5-4457-B056-686BF4CD54FD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60364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BD74507-55F6-ECB0-3C33-0E83C30F84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CD5CB26C-0149-A764-C8DF-28B1761CF3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341CAE94-2F78-84E7-E5C5-471765FD34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8FEE34A-69C3-6E3C-7C19-EB49D2FAEB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32290-B223-4811-9BCF-BF9FE0744211}" type="datetimeFigureOut">
              <a:rPr lang="it-IT" smtClean="0"/>
              <a:pPr/>
              <a:t>30/06/2025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F788446-6541-17DB-769C-5A3DEF06B7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A7C5B2D-A612-C45B-7D94-ED1F78AEE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0D5E1-F6B5-4457-B056-686BF4CD54FD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74397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516CA653-98F7-D24F-BD43-CB367C7153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40D9483-1B78-366B-87EC-F32E09A151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1EC71D9-353B-DF8F-518D-D486C27225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0232290-B223-4811-9BCF-BF9FE0744211}" type="datetimeFigureOut">
              <a:rPr lang="it-IT" smtClean="0"/>
              <a:pPr/>
              <a:t>30/06/2025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13CB33C-EC28-2068-BD90-CAF97FAB82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59CBD08-7A91-BB07-F2A6-3A9A234D21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750D5E1-F6B5-4457-B056-686BF4CD54FD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71817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45878F5-D480-1DD9-19D2-0F002771F3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74647" y="1784423"/>
            <a:ext cx="10020815" cy="3289154"/>
          </a:xfrm>
        </p:spPr>
        <p:txBody>
          <a:bodyPr>
            <a:normAutofit fontScale="90000"/>
          </a:bodyPr>
          <a:lstStyle/>
          <a:p>
            <a:br>
              <a:rPr lang="it-IT" dirty="0"/>
            </a:br>
            <a:br>
              <a:rPr lang="it-IT" dirty="0"/>
            </a:br>
            <a:br>
              <a:rPr lang="it-IT" dirty="0"/>
            </a:br>
            <a:br>
              <a:rPr lang="it-IT" dirty="0"/>
            </a:br>
            <a:r>
              <a:rPr lang="it-IT" dirty="0"/>
              <a:t>DIALOGO TRA COLORI ED ESSENZE: PERCORSO PER LE COMPETENZE TRASVERSALI </a:t>
            </a:r>
            <a:br>
              <a:rPr lang="it-IT" dirty="0"/>
            </a:br>
            <a:br>
              <a:rPr lang="it-IT" dirty="0"/>
            </a:br>
            <a:r>
              <a:rPr lang="it-IT" sz="2700" dirty="0">
                <a:latin typeface="+mn-lt"/>
                <a:ea typeface="+mn-ea"/>
                <a:cs typeface="+mn-cs"/>
              </a:rPr>
              <a:t>Griglie confidenziali dialogiche come strumento </a:t>
            </a:r>
            <a:br>
              <a:rPr lang="it-IT" sz="2700" dirty="0">
                <a:latin typeface="+mn-lt"/>
                <a:ea typeface="+mn-ea"/>
                <a:cs typeface="+mn-cs"/>
              </a:rPr>
            </a:br>
            <a:r>
              <a:rPr lang="it-IT" sz="2700" dirty="0">
                <a:latin typeface="+mn-lt"/>
                <a:ea typeface="+mn-ea"/>
                <a:cs typeface="+mn-cs"/>
              </a:rPr>
              <a:t>di valutazione diagnostica e formativa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379641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GRIGLIE CONFIDENZIALI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it-IT" dirty="0"/>
              <a:t>Aspetti Procedurali</a:t>
            </a:r>
          </a:p>
          <a:p>
            <a:r>
              <a:rPr lang="it-IT" dirty="0"/>
              <a:t>3 – Confronto e discussione in coppie, con argomentazioni delle risposte ed eventuali cambiamenti di opinione.</a:t>
            </a:r>
          </a:p>
          <a:p>
            <a:pPr algn="just">
              <a:buNone/>
            </a:pPr>
            <a:r>
              <a:rPr lang="it-IT" dirty="0"/>
              <a:t>	Questa modalità dialogica educa al rispetto delle idee del compagno/a e rafforza le conoscenze. </a:t>
            </a:r>
          </a:p>
          <a:p>
            <a:pPr algn="just">
              <a:buNone/>
            </a:pPr>
            <a:endParaRPr lang="it-IT" dirty="0"/>
          </a:p>
          <a:p>
            <a:pPr algn="just">
              <a:buNone/>
            </a:pPr>
            <a:r>
              <a:rPr lang="it-IT" dirty="0"/>
              <a:t>	Anche in questo caso viene stabilito e comunicato il tempo a disposizione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GRIGLIE CONFIDENZIALI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it-IT" dirty="0"/>
              <a:t>Aspetti Procedurali</a:t>
            </a:r>
          </a:p>
          <a:p>
            <a:r>
              <a:rPr lang="it-IT" dirty="0"/>
              <a:t>4 – Nuova votazione individuale (a discrezione del docente).</a:t>
            </a:r>
          </a:p>
          <a:p>
            <a:pPr algn="just">
              <a:buNone/>
            </a:pPr>
            <a:r>
              <a:rPr lang="it-IT" dirty="0"/>
              <a:t>	Il docente ha un feedback immediato su come si è modificata la situazione. </a:t>
            </a:r>
          </a:p>
          <a:p>
            <a:pPr algn="just">
              <a:buNone/>
            </a:pPr>
            <a:r>
              <a:rPr lang="it-IT" dirty="0"/>
              <a:t>	 Il docente chiede a un esponente di una o più coppie di argomentare tutte le opinioni emerse nel dialogo . In tal modo gli studenti sono stimolati a esercitarsi nell’ascolto attivo e nel parlato consapevole. </a:t>
            </a:r>
          </a:p>
          <a:p>
            <a:pPr>
              <a:buNone/>
            </a:pPr>
            <a:endParaRPr lang="it-IT" dirty="0"/>
          </a:p>
          <a:p>
            <a:pPr>
              <a:buNone/>
            </a:pPr>
            <a:r>
              <a:rPr lang="it-IT" dirty="0"/>
              <a:t>	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GRIGLIE CONFIDENZIALI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it-IT" dirty="0"/>
              <a:t>Aspetti Procedurali</a:t>
            </a:r>
          </a:p>
          <a:p>
            <a:r>
              <a:rPr lang="it-IT" dirty="0"/>
              <a:t>5 – Intervento chiarificatore e conclusivo del docente </a:t>
            </a:r>
          </a:p>
          <a:p>
            <a:pPr algn="just">
              <a:buNone/>
            </a:pPr>
            <a:r>
              <a:rPr lang="it-IT" dirty="0"/>
              <a:t>	Il docente, con una maggiore consapevolezza della situazione  della classe, riprende e consolida le conoscenze. </a:t>
            </a:r>
          </a:p>
          <a:p>
            <a:pPr algn="just">
              <a:buNone/>
            </a:pPr>
            <a:r>
              <a:rPr lang="it-IT" dirty="0"/>
              <a:t>	A questo punto la lezione frontale diventa veramente efficace perché sono state costruite tutte le premesse per renderla tale.</a:t>
            </a:r>
          </a:p>
          <a:p>
            <a:pPr algn="just">
              <a:buNone/>
            </a:pPr>
            <a:r>
              <a:rPr lang="it-IT" dirty="0"/>
              <a:t>	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GRIGLIE CONFIDENZIALI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it-IT" dirty="0"/>
              <a:t>Aspetti pratici dell’ attività collegata al video </a:t>
            </a:r>
          </a:p>
          <a:p>
            <a:pPr algn="just">
              <a:buNone/>
            </a:pPr>
            <a:r>
              <a:rPr lang="it-IT" dirty="0"/>
              <a:t>Sono stati previsti tre momenti in cui somministrare una o più  griglie: </a:t>
            </a:r>
          </a:p>
          <a:p>
            <a:pPr algn="just"/>
            <a:r>
              <a:rPr lang="it-IT" dirty="0"/>
              <a:t>All’inizio del percorso per testare a livello </a:t>
            </a:r>
            <a:r>
              <a:rPr lang="it-IT" u="sng" dirty="0"/>
              <a:t>diagnostico</a:t>
            </a:r>
            <a:r>
              <a:rPr lang="it-IT" dirty="0"/>
              <a:t> le conoscenze pregresse necessarie</a:t>
            </a:r>
          </a:p>
          <a:p>
            <a:pPr algn="just"/>
            <a:r>
              <a:rPr lang="it-IT" dirty="0"/>
              <a:t>A metà percorso per monitorare il processo di apprendimento in itinere </a:t>
            </a:r>
          </a:p>
          <a:p>
            <a:pPr algn="just"/>
            <a:r>
              <a:rPr lang="it-IT" dirty="0"/>
              <a:t>A fine percorso per la valutazione (sempre </a:t>
            </a:r>
            <a:r>
              <a:rPr lang="it-IT" u="sng" dirty="0"/>
              <a:t>formativa</a:t>
            </a:r>
            <a:r>
              <a:rPr lang="it-IT" dirty="0"/>
              <a:t>) delle conoscenze, abilità e competenze acquisite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GRIGLIE CONFIDENZIALI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748937" y="1811383"/>
            <a:ext cx="10604863" cy="436558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it-IT" dirty="0"/>
              <a:t>Aspetti Pratici</a:t>
            </a:r>
          </a:p>
          <a:p>
            <a:r>
              <a:rPr lang="it-IT" dirty="0"/>
              <a:t>Fase 1 – Analisi domanda e previsione</a:t>
            </a:r>
          </a:p>
          <a:p>
            <a:r>
              <a:rPr lang="it-IT" dirty="0"/>
              <a:t>Fase 2 – Votazione 		</a:t>
            </a:r>
          </a:p>
          <a:p>
            <a:endParaRPr lang="it-IT" dirty="0"/>
          </a:p>
          <a:p>
            <a:r>
              <a:rPr lang="it-IT" dirty="0"/>
              <a:t>Fase 3 – Confronto dialogico in coppia</a:t>
            </a:r>
          </a:p>
          <a:p>
            <a:r>
              <a:rPr lang="it-IT" dirty="0"/>
              <a:t>Fase 4 –  Nuova votazione individuale</a:t>
            </a:r>
          </a:p>
          <a:p>
            <a:r>
              <a:rPr lang="it-IT" dirty="0"/>
              <a:t>Fase 5 – Rielaborazione e chiarificazione conclusiva,  in plenaria, da parte del  docente</a:t>
            </a:r>
          </a:p>
          <a:p>
            <a:endParaRPr lang="it-IT" dirty="0"/>
          </a:p>
          <a:p>
            <a:endParaRPr lang="it-IT" dirty="0"/>
          </a:p>
        </p:txBody>
      </p:sp>
      <p:sp>
        <p:nvSpPr>
          <p:cNvPr id="4" name="Parentesi graffa chiusa 3"/>
          <p:cNvSpPr/>
          <p:nvPr/>
        </p:nvSpPr>
        <p:spPr>
          <a:xfrm>
            <a:off x="6835559" y="2253343"/>
            <a:ext cx="324261" cy="1021080"/>
          </a:xfrm>
          <a:prstGeom prst="rightBrace">
            <a:avLst>
              <a:gd name="adj1" fmla="val 88903"/>
              <a:gd name="adj2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517F13E2-E2D7-0676-019F-860ED9D0DDCE}"/>
              </a:ext>
            </a:extLst>
          </p:cNvPr>
          <p:cNvSpPr txBox="1"/>
          <p:nvPr/>
        </p:nvSpPr>
        <p:spPr>
          <a:xfrm>
            <a:off x="7463246" y="2502056"/>
            <a:ext cx="35530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/>
              <a:t>a livello individuale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4A225D-EDBB-FDA8-63D8-E18AD2B07B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>
            <a:extLst>
              <a:ext uri="{FF2B5EF4-FFF2-40B4-BE49-F238E27FC236}">
                <a16:creationId xmlns:a16="http://schemas.microsoft.com/office/drawing/2014/main" id="{4898CE42-1A7A-7792-94DA-6100F5F3D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5159"/>
            <a:ext cx="10515600" cy="1325563"/>
          </a:xfrm>
        </p:spPr>
        <p:txBody>
          <a:bodyPr/>
          <a:lstStyle/>
          <a:p>
            <a:pPr algn="ctr"/>
            <a:r>
              <a:rPr lang="it-IT" dirty="0"/>
              <a:t>GRIGLIE CONFIDENZIALI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6AA65A6-9266-2F49-344C-012B04811E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159" y="1420722"/>
            <a:ext cx="10515601" cy="4553358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algn="ctr">
              <a:buNone/>
            </a:pPr>
            <a:r>
              <a:rPr lang="it-IT" dirty="0"/>
              <a:t>Considerazioni finali</a:t>
            </a:r>
          </a:p>
          <a:p>
            <a:pPr algn="just">
              <a:buNone/>
            </a:pPr>
            <a:r>
              <a:rPr lang="it-IT" dirty="0"/>
              <a:t>	Partendo da aspetti pratici, attraverso il pensiero individuale, l’ascolto “attivo”, il dialogo, il confronto </a:t>
            </a:r>
            <a:r>
              <a:rPr lang="it-IT" dirty="0" err="1"/>
              <a:t>etc</a:t>
            </a:r>
            <a:r>
              <a:rPr lang="it-IT" dirty="0"/>
              <a:t>…, gli studenti sono stimolati a:</a:t>
            </a:r>
          </a:p>
          <a:p>
            <a:pPr lvl="1" algn="just"/>
            <a:r>
              <a:rPr lang="it-IT" sz="2800" dirty="0"/>
              <a:t>Costruire idee, concetti, abilità a diversi livelli e competenze anche specifiche nelle discipline</a:t>
            </a:r>
          </a:p>
          <a:p>
            <a:pPr lvl="1" algn="just"/>
            <a:r>
              <a:rPr lang="it-IT" sz="2800" dirty="0"/>
              <a:t>Rielaborare le concettualizzazioni</a:t>
            </a:r>
          </a:p>
          <a:p>
            <a:pPr lvl="1" algn="just"/>
            <a:r>
              <a:rPr lang="it-IT" sz="2800" dirty="0"/>
              <a:t>Sviluppare e migliorare  la capacità di risolvere problemi (problem solving) nell'ambito del PCTO</a:t>
            </a:r>
          </a:p>
          <a:p>
            <a:pPr lvl="1" algn="just"/>
            <a:endParaRPr lang="it-IT" sz="2800" dirty="0"/>
          </a:p>
          <a:p>
            <a:pPr marL="457200" lvl="1" indent="0" algn="just">
              <a:buNone/>
            </a:pPr>
            <a:r>
              <a:rPr lang="it-IT" sz="2800" dirty="0"/>
              <a:t>Seguono le griglie utilizzate nell’attività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430754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FB2665F-BC46-18DC-CA2A-8A092CCAF4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10914"/>
          </a:xfrm>
        </p:spPr>
        <p:txBody>
          <a:bodyPr/>
          <a:lstStyle/>
          <a:p>
            <a:pPr algn="ctr"/>
            <a:r>
              <a:rPr lang="it-IT" dirty="0"/>
              <a:t>Ripasso sulla solubilità</a:t>
            </a:r>
          </a:p>
        </p:txBody>
      </p:sp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3BD9F140-847F-7760-D1F0-049095F07EAC}"/>
              </a:ext>
            </a:extLst>
          </p:cNvPr>
          <p:cNvGraphicFramePr>
            <a:graphicFrameLocks noGrp="1"/>
          </p:cNvGraphicFramePr>
          <p:nvPr/>
        </p:nvGraphicFramePr>
        <p:xfrm>
          <a:off x="355600" y="1455420"/>
          <a:ext cx="11480800" cy="3947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86400">
                  <a:extLst>
                    <a:ext uri="{9D8B030D-6E8A-4147-A177-3AD203B41FA5}">
                      <a16:colId xmlns:a16="http://schemas.microsoft.com/office/drawing/2014/main" val="3135972677"/>
                    </a:ext>
                  </a:extLst>
                </a:gridCol>
                <a:gridCol w="1574800">
                  <a:extLst>
                    <a:ext uri="{9D8B030D-6E8A-4147-A177-3AD203B41FA5}">
                      <a16:colId xmlns:a16="http://schemas.microsoft.com/office/drawing/2014/main" val="1765484776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1125883104"/>
                    </a:ext>
                  </a:extLst>
                </a:gridCol>
                <a:gridCol w="1587500">
                  <a:extLst>
                    <a:ext uri="{9D8B030D-6E8A-4147-A177-3AD203B41FA5}">
                      <a16:colId xmlns:a16="http://schemas.microsoft.com/office/drawing/2014/main" val="4026136618"/>
                    </a:ext>
                  </a:extLst>
                </a:gridCol>
                <a:gridCol w="1384300">
                  <a:extLst>
                    <a:ext uri="{9D8B030D-6E8A-4147-A177-3AD203B41FA5}">
                      <a16:colId xmlns:a16="http://schemas.microsoft.com/office/drawing/2014/main" val="29866559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8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Affermazioni</a:t>
                      </a: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800" b="0" i="0" u="none" strike="noStrike" kern="1200">
                          <a:solidFill>
                            <a:srgbClr val="000000"/>
                          </a:solidFill>
                          <a:effectLst/>
                          <a:highlight>
                            <a:srgbClr val="00B0F0"/>
                          </a:highlight>
                          <a:latin typeface="Aptos" panose="020B0004020202020204" pitchFamily="34" charset="0"/>
                        </a:rPr>
                        <a:t>1</a:t>
                      </a:r>
                      <a:endParaRPr lang="it-IT" sz="1800" b="0" i="0" u="none" strike="noStrike">
                        <a:effectLst/>
                        <a:highlight>
                          <a:srgbClr val="00B0F0"/>
                        </a:highlight>
                        <a:latin typeface="Arial" panose="020B0604020202020204" pitchFamily="34" charset="0"/>
                      </a:endParaRPr>
                    </a:p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800" b="0" i="0" u="none" strike="noStrike" kern="1200">
                          <a:solidFill>
                            <a:srgbClr val="000000"/>
                          </a:solidFill>
                          <a:effectLst/>
                          <a:highlight>
                            <a:srgbClr val="00B0F0"/>
                          </a:highlight>
                          <a:latin typeface="Aptos" panose="020B0004020202020204" pitchFamily="34" charset="0"/>
                        </a:rPr>
                        <a:t>Sono d’accordo</a:t>
                      </a:r>
                      <a:endParaRPr lang="it-IT" sz="1800" b="0" i="0" u="none" strike="noStrike">
                        <a:effectLst/>
                        <a:highlight>
                          <a:srgbClr val="00B0F0"/>
                        </a:highlight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800" b="0" i="0" u="none" strike="noStrike" kern="1200">
                          <a:solidFill>
                            <a:srgbClr val="000000"/>
                          </a:solidFill>
                          <a:effectLst/>
                          <a:highlight>
                            <a:srgbClr val="EF703D"/>
                          </a:highlight>
                          <a:latin typeface="Aptos" panose="020B0004020202020204" pitchFamily="34" charset="0"/>
                        </a:rPr>
                        <a:t>2</a:t>
                      </a:r>
                      <a:endParaRPr lang="it-IT" sz="1800" b="0" i="0" u="none" strike="noStrike">
                        <a:effectLst/>
                        <a:highlight>
                          <a:srgbClr val="EF703D"/>
                        </a:highlight>
                        <a:latin typeface="Arial" panose="020B0604020202020204" pitchFamily="34" charset="0"/>
                      </a:endParaRPr>
                    </a:p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800" b="0" i="0" u="none" strike="noStrike" kern="1200">
                          <a:solidFill>
                            <a:srgbClr val="000000"/>
                          </a:solidFill>
                          <a:effectLst/>
                          <a:highlight>
                            <a:srgbClr val="EF703D"/>
                          </a:highlight>
                          <a:latin typeface="Aptos" panose="020B0004020202020204" pitchFamily="34" charset="0"/>
                        </a:rPr>
                        <a:t>Abbastanza d’accordo</a:t>
                      </a:r>
                      <a:endParaRPr lang="it-IT" sz="1800" b="0" i="0" u="none" strike="noStrike">
                        <a:effectLst/>
                        <a:highlight>
                          <a:srgbClr val="EF703D"/>
                        </a:highlight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703D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800" b="0" i="0" u="none" strike="noStrike" kern="1200">
                          <a:solidFill>
                            <a:srgbClr val="000000"/>
                          </a:solidFill>
                          <a:effectLst/>
                          <a:highlight>
                            <a:srgbClr val="8ED973"/>
                          </a:highlight>
                          <a:latin typeface="Aptos" panose="020B0004020202020204" pitchFamily="34" charset="0"/>
                        </a:rPr>
                        <a:t>3</a:t>
                      </a:r>
                      <a:endParaRPr lang="it-IT" sz="1800" b="0" i="0" u="none" strike="noStrike">
                        <a:effectLst/>
                        <a:highlight>
                          <a:srgbClr val="8ED973"/>
                        </a:highlight>
                        <a:latin typeface="Arial" panose="020B0604020202020204" pitchFamily="34" charset="0"/>
                      </a:endParaRPr>
                    </a:p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800" b="0" i="0" u="none" strike="noStrike" kern="1200">
                          <a:solidFill>
                            <a:srgbClr val="000000"/>
                          </a:solidFill>
                          <a:effectLst/>
                          <a:highlight>
                            <a:srgbClr val="8ED973"/>
                          </a:highlight>
                          <a:latin typeface="Aptos" panose="020B0004020202020204" pitchFamily="34" charset="0"/>
                        </a:rPr>
                        <a:t>Abbastanza in disaccordo</a:t>
                      </a:r>
                      <a:endParaRPr lang="it-IT" sz="1800" b="0" i="0" u="none" strike="noStrike">
                        <a:effectLst/>
                        <a:highlight>
                          <a:srgbClr val="8ED973"/>
                        </a:highlight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D97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800" b="0" i="0" u="none" strike="noStrike" kern="120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Aptos" panose="020B0004020202020204" pitchFamily="34" charset="0"/>
                        </a:rPr>
                        <a:t>4</a:t>
                      </a:r>
                      <a:endParaRPr lang="it-IT" sz="1800" b="0" i="0" u="none" strike="noStrike"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</a:endParaRPr>
                    </a:p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800" b="0" i="0" u="none" strike="noStrike" kern="120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Aptos" panose="020B0004020202020204" pitchFamily="34" charset="0"/>
                        </a:rPr>
                        <a:t>In disaccordo</a:t>
                      </a:r>
                      <a:endParaRPr lang="it-IT" sz="1800" b="0" i="0" u="none" strike="noStrike"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52200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8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Una sostanze è apolare solo se presenta legami apolari</a:t>
                      </a: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05395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8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Le sostanze polari sono solubili in acqua</a:t>
                      </a: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20574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8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Tagliare le foglie aumenta la superfice</a:t>
                      </a: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688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8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L’estrazione a freddo è più veloce di quella a caldo</a:t>
                      </a: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37985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8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Aumentare la superfice di contatto rallenta l’estrazione</a:t>
                      </a: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6453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8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Gli oli essenziali delle piante sono formati da molecole polari </a:t>
                      </a: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43190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81788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B13FF5-867A-E9FC-9B38-C6F34D522E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C804E05-BBFD-D09E-6E66-93ED04AEF6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57648"/>
          </a:xfrm>
        </p:spPr>
        <p:txBody>
          <a:bodyPr/>
          <a:lstStyle/>
          <a:p>
            <a:pPr algn="ctr"/>
            <a:r>
              <a:rPr lang="it-IT" dirty="0"/>
              <a:t>Ripasso piante</a:t>
            </a:r>
          </a:p>
        </p:txBody>
      </p:sp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A0763B44-C8EA-E8CD-EF3A-8F14F9D5B6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8103627"/>
              </p:ext>
            </p:extLst>
          </p:nvPr>
        </p:nvGraphicFramePr>
        <p:xfrm>
          <a:off x="438150" y="1325245"/>
          <a:ext cx="11315700" cy="4759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28993">
                  <a:extLst>
                    <a:ext uri="{9D8B030D-6E8A-4147-A177-3AD203B41FA5}">
                      <a16:colId xmlns:a16="http://schemas.microsoft.com/office/drawing/2014/main" val="504268204"/>
                    </a:ext>
                  </a:extLst>
                </a:gridCol>
                <a:gridCol w="1411284">
                  <a:extLst>
                    <a:ext uri="{9D8B030D-6E8A-4147-A177-3AD203B41FA5}">
                      <a16:colId xmlns:a16="http://schemas.microsoft.com/office/drawing/2014/main" val="1546912914"/>
                    </a:ext>
                  </a:extLst>
                </a:gridCol>
                <a:gridCol w="1487570">
                  <a:extLst>
                    <a:ext uri="{9D8B030D-6E8A-4147-A177-3AD203B41FA5}">
                      <a16:colId xmlns:a16="http://schemas.microsoft.com/office/drawing/2014/main" val="1840179036"/>
                    </a:ext>
                  </a:extLst>
                </a:gridCol>
                <a:gridCol w="1563855">
                  <a:extLst>
                    <a:ext uri="{9D8B030D-6E8A-4147-A177-3AD203B41FA5}">
                      <a16:colId xmlns:a16="http://schemas.microsoft.com/office/drawing/2014/main" val="1230010804"/>
                    </a:ext>
                  </a:extLst>
                </a:gridCol>
                <a:gridCol w="1423998">
                  <a:extLst>
                    <a:ext uri="{9D8B030D-6E8A-4147-A177-3AD203B41FA5}">
                      <a16:colId xmlns:a16="http://schemas.microsoft.com/office/drawing/2014/main" val="1870450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8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Affermazioni</a:t>
                      </a: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800" b="0" i="0" u="none" strike="noStrike" kern="1200">
                          <a:solidFill>
                            <a:srgbClr val="000000"/>
                          </a:solidFill>
                          <a:effectLst/>
                          <a:highlight>
                            <a:srgbClr val="00B0F0"/>
                          </a:highlight>
                          <a:latin typeface="Aptos" panose="020B0004020202020204" pitchFamily="34" charset="0"/>
                        </a:rPr>
                        <a:t>1</a:t>
                      </a:r>
                      <a:endParaRPr lang="it-IT" sz="1800" b="0" i="0" u="none" strike="noStrike">
                        <a:effectLst/>
                        <a:highlight>
                          <a:srgbClr val="00B0F0"/>
                        </a:highlight>
                        <a:latin typeface="Arial" panose="020B0604020202020204" pitchFamily="34" charset="0"/>
                      </a:endParaRPr>
                    </a:p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800" b="0" i="0" u="none" strike="noStrike" kern="1200">
                          <a:solidFill>
                            <a:srgbClr val="000000"/>
                          </a:solidFill>
                          <a:effectLst/>
                          <a:highlight>
                            <a:srgbClr val="00B0F0"/>
                          </a:highlight>
                          <a:latin typeface="Aptos" panose="020B0004020202020204" pitchFamily="34" charset="0"/>
                        </a:rPr>
                        <a:t>Sono d’accordo</a:t>
                      </a:r>
                      <a:endParaRPr lang="it-IT" sz="1800" b="0" i="0" u="none" strike="noStrike">
                        <a:effectLst/>
                        <a:highlight>
                          <a:srgbClr val="00B0F0"/>
                        </a:highlight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800" b="0" i="0" u="none" strike="noStrike" kern="1200">
                          <a:solidFill>
                            <a:srgbClr val="000000"/>
                          </a:solidFill>
                          <a:effectLst/>
                          <a:highlight>
                            <a:srgbClr val="EF703D"/>
                          </a:highlight>
                          <a:latin typeface="Aptos" panose="020B0004020202020204" pitchFamily="34" charset="0"/>
                        </a:rPr>
                        <a:t>2</a:t>
                      </a:r>
                      <a:endParaRPr lang="it-IT" sz="1800" b="0" i="0" u="none" strike="noStrike">
                        <a:effectLst/>
                        <a:highlight>
                          <a:srgbClr val="EF703D"/>
                        </a:highlight>
                        <a:latin typeface="Arial" panose="020B0604020202020204" pitchFamily="34" charset="0"/>
                      </a:endParaRPr>
                    </a:p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800" b="0" i="0" u="none" strike="noStrike" kern="1200">
                          <a:solidFill>
                            <a:srgbClr val="000000"/>
                          </a:solidFill>
                          <a:effectLst/>
                          <a:highlight>
                            <a:srgbClr val="EF703D"/>
                          </a:highlight>
                          <a:latin typeface="Aptos" panose="020B0004020202020204" pitchFamily="34" charset="0"/>
                        </a:rPr>
                        <a:t>Abbastanza d’accordo</a:t>
                      </a:r>
                      <a:endParaRPr lang="it-IT" sz="1800" b="0" i="0" u="none" strike="noStrike">
                        <a:effectLst/>
                        <a:highlight>
                          <a:srgbClr val="EF703D"/>
                        </a:highlight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703D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800" b="0" i="0" u="none" strike="noStrike" kern="1200">
                          <a:solidFill>
                            <a:srgbClr val="000000"/>
                          </a:solidFill>
                          <a:effectLst/>
                          <a:highlight>
                            <a:srgbClr val="8ED973"/>
                          </a:highlight>
                          <a:latin typeface="Aptos" panose="020B0004020202020204" pitchFamily="34" charset="0"/>
                        </a:rPr>
                        <a:t>3</a:t>
                      </a:r>
                      <a:endParaRPr lang="it-IT" sz="1800" b="0" i="0" u="none" strike="noStrike">
                        <a:effectLst/>
                        <a:highlight>
                          <a:srgbClr val="8ED973"/>
                        </a:highlight>
                        <a:latin typeface="Arial" panose="020B0604020202020204" pitchFamily="34" charset="0"/>
                      </a:endParaRPr>
                    </a:p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800" b="0" i="0" u="none" strike="noStrike" kern="1200">
                          <a:solidFill>
                            <a:srgbClr val="000000"/>
                          </a:solidFill>
                          <a:effectLst/>
                          <a:highlight>
                            <a:srgbClr val="8ED973"/>
                          </a:highlight>
                          <a:latin typeface="Aptos" panose="020B0004020202020204" pitchFamily="34" charset="0"/>
                        </a:rPr>
                        <a:t>Abbastanza in disaccordo</a:t>
                      </a:r>
                      <a:endParaRPr lang="it-IT" sz="1800" b="0" i="0" u="none" strike="noStrike">
                        <a:effectLst/>
                        <a:highlight>
                          <a:srgbClr val="8ED973"/>
                        </a:highlight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D97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800" b="0" i="0" u="none" strike="noStrike" kern="120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Aptos" panose="020B0004020202020204" pitchFamily="34" charset="0"/>
                        </a:rPr>
                        <a:t>4</a:t>
                      </a:r>
                      <a:endParaRPr lang="it-IT" sz="1800" b="0" i="0" u="none" strike="noStrike"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</a:endParaRPr>
                    </a:p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800" b="0" i="0" u="none" strike="noStrike" kern="120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Aptos" panose="020B0004020202020204" pitchFamily="34" charset="0"/>
                        </a:rPr>
                        <a:t>In disaccordo</a:t>
                      </a:r>
                      <a:endParaRPr lang="it-IT" sz="1800" b="0" i="0" u="none" strike="noStrike"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327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8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Tutte le piante officinali si usano in cucina</a:t>
                      </a: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57664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8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Alcune piante aromatiche possono essere anche officinali</a:t>
                      </a: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68248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8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Solo le foglie contengono composti utili per le produzioni cosmetiche</a:t>
                      </a: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8274045"/>
                  </a:ext>
                </a:extLst>
              </a:tr>
              <a:tr h="422910"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8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A seconda della pianta si possono usare le foglie, le radici o i fiori</a:t>
                      </a: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232969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8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La droga in una pianta  è rappresentata dal corpo vegetale o parte di questo che contiene i principi farmacologici</a:t>
                      </a: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235748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8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L’Acqua contenuta nella droga non influisce sulla conservazione</a:t>
                      </a: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05356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60074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161DC06-83FE-BC4A-4118-785B775FA2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>
                <a:ea typeface="+mj-lt"/>
                <a:cs typeface="+mj-lt"/>
              </a:rPr>
              <a:t>Tintura Valutazione intermedia</a:t>
            </a:r>
            <a:endParaRPr lang="it-IT"/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FD91AA5E-6764-7C4C-B686-F10A16CAA70A}"/>
              </a:ext>
            </a:extLst>
          </p:cNvPr>
          <p:cNvGraphicFramePr>
            <a:graphicFrameLocks noGrp="1"/>
          </p:cNvGraphicFramePr>
          <p:nvPr/>
        </p:nvGraphicFramePr>
        <p:xfrm>
          <a:off x="438150" y="1689100"/>
          <a:ext cx="11315700" cy="347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28993">
                  <a:extLst>
                    <a:ext uri="{9D8B030D-6E8A-4147-A177-3AD203B41FA5}">
                      <a16:colId xmlns:a16="http://schemas.microsoft.com/office/drawing/2014/main" val="754714677"/>
                    </a:ext>
                  </a:extLst>
                </a:gridCol>
                <a:gridCol w="1411284">
                  <a:extLst>
                    <a:ext uri="{9D8B030D-6E8A-4147-A177-3AD203B41FA5}">
                      <a16:colId xmlns:a16="http://schemas.microsoft.com/office/drawing/2014/main" val="2614058836"/>
                    </a:ext>
                  </a:extLst>
                </a:gridCol>
                <a:gridCol w="1487570">
                  <a:extLst>
                    <a:ext uri="{9D8B030D-6E8A-4147-A177-3AD203B41FA5}">
                      <a16:colId xmlns:a16="http://schemas.microsoft.com/office/drawing/2014/main" val="605990800"/>
                    </a:ext>
                  </a:extLst>
                </a:gridCol>
                <a:gridCol w="1563855">
                  <a:extLst>
                    <a:ext uri="{9D8B030D-6E8A-4147-A177-3AD203B41FA5}">
                      <a16:colId xmlns:a16="http://schemas.microsoft.com/office/drawing/2014/main" val="336436720"/>
                    </a:ext>
                  </a:extLst>
                </a:gridCol>
                <a:gridCol w="1423998">
                  <a:extLst>
                    <a:ext uri="{9D8B030D-6E8A-4147-A177-3AD203B41FA5}">
                      <a16:colId xmlns:a16="http://schemas.microsoft.com/office/drawing/2014/main" val="14600199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8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Affermazioni</a:t>
                      </a: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800" b="0" i="0" u="none" strike="noStrike" kern="1200">
                          <a:solidFill>
                            <a:srgbClr val="000000"/>
                          </a:solidFill>
                          <a:effectLst/>
                          <a:highlight>
                            <a:srgbClr val="00B0F0"/>
                          </a:highlight>
                          <a:latin typeface="Aptos" panose="020B0004020202020204" pitchFamily="34" charset="0"/>
                        </a:rPr>
                        <a:t>1</a:t>
                      </a:r>
                      <a:endParaRPr lang="it-IT" sz="1800" b="0" i="0" u="none" strike="noStrike">
                        <a:effectLst/>
                        <a:highlight>
                          <a:srgbClr val="00B0F0"/>
                        </a:highlight>
                        <a:latin typeface="Arial" panose="020B0604020202020204" pitchFamily="34" charset="0"/>
                      </a:endParaRPr>
                    </a:p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800" b="0" i="0" u="none" strike="noStrike" kern="1200">
                          <a:solidFill>
                            <a:srgbClr val="000000"/>
                          </a:solidFill>
                          <a:effectLst/>
                          <a:highlight>
                            <a:srgbClr val="00B0F0"/>
                          </a:highlight>
                          <a:latin typeface="Aptos" panose="020B0004020202020204" pitchFamily="34" charset="0"/>
                        </a:rPr>
                        <a:t>Sono d’accordo</a:t>
                      </a:r>
                      <a:endParaRPr lang="it-IT" sz="1800" b="0" i="0" u="none" strike="noStrike">
                        <a:effectLst/>
                        <a:highlight>
                          <a:srgbClr val="00B0F0"/>
                        </a:highlight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800" b="0" i="0" u="none" strike="noStrike" kern="1200">
                          <a:solidFill>
                            <a:srgbClr val="000000"/>
                          </a:solidFill>
                          <a:effectLst/>
                          <a:highlight>
                            <a:srgbClr val="EF703D"/>
                          </a:highlight>
                          <a:latin typeface="Aptos" panose="020B0004020202020204" pitchFamily="34" charset="0"/>
                        </a:rPr>
                        <a:t>2</a:t>
                      </a:r>
                      <a:endParaRPr lang="it-IT" sz="1800" b="0" i="0" u="none" strike="noStrike">
                        <a:effectLst/>
                        <a:highlight>
                          <a:srgbClr val="EF703D"/>
                        </a:highlight>
                        <a:latin typeface="Arial" panose="020B0604020202020204" pitchFamily="34" charset="0"/>
                      </a:endParaRPr>
                    </a:p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800" b="0" i="0" u="none" strike="noStrike" kern="1200">
                          <a:solidFill>
                            <a:srgbClr val="000000"/>
                          </a:solidFill>
                          <a:effectLst/>
                          <a:highlight>
                            <a:srgbClr val="EF703D"/>
                          </a:highlight>
                          <a:latin typeface="Aptos" panose="020B0004020202020204" pitchFamily="34" charset="0"/>
                        </a:rPr>
                        <a:t>Abbastanza d’accordo</a:t>
                      </a:r>
                      <a:endParaRPr lang="it-IT" sz="1800" b="0" i="0" u="none" strike="noStrike">
                        <a:effectLst/>
                        <a:highlight>
                          <a:srgbClr val="EF703D"/>
                        </a:highlight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703D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800" b="0" i="0" u="none" strike="noStrike" kern="1200">
                          <a:solidFill>
                            <a:srgbClr val="000000"/>
                          </a:solidFill>
                          <a:effectLst/>
                          <a:highlight>
                            <a:srgbClr val="8ED973"/>
                          </a:highlight>
                          <a:latin typeface="Aptos" panose="020B0004020202020204" pitchFamily="34" charset="0"/>
                        </a:rPr>
                        <a:t>3</a:t>
                      </a:r>
                      <a:endParaRPr lang="it-IT" sz="1800" b="0" i="0" u="none" strike="noStrike">
                        <a:effectLst/>
                        <a:highlight>
                          <a:srgbClr val="8ED973"/>
                        </a:highlight>
                        <a:latin typeface="Arial" panose="020B0604020202020204" pitchFamily="34" charset="0"/>
                      </a:endParaRPr>
                    </a:p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800" b="0" i="0" u="none" strike="noStrike" kern="1200">
                          <a:solidFill>
                            <a:srgbClr val="000000"/>
                          </a:solidFill>
                          <a:effectLst/>
                          <a:highlight>
                            <a:srgbClr val="8ED973"/>
                          </a:highlight>
                          <a:latin typeface="Aptos" panose="020B0004020202020204" pitchFamily="34" charset="0"/>
                        </a:rPr>
                        <a:t>Abbastanza in disaccordo</a:t>
                      </a:r>
                      <a:endParaRPr lang="it-IT" sz="1800" b="0" i="0" u="none" strike="noStrike">
                        <a:effectLst/>
                        <a:highlight>
                          <a:srgbClr val="8ED973"/>
                        </a:highlight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D97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800" b="0" i="0" u="none" strike="noStrike" kern="120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Aptos" panose="020B0004020202020204" pitchFamily="34" charset="0"/>
                        </a:rPr>
                        <a:t>4</a:t>
                      </a:r>
                      <a:endParaRPr lang="it-IT" sz="1800" b="0" i="0" u="none" strike="noStrike"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</a:endParaRPr>
                    </a:p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800" b="0" i="0" u="none" strike="noStrike" kern="120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Aptos" panose="020B0004020202020204" pitchFamily="34" charset="0"/>
                        </a:rPr>
                        <a:t>In disaccordo</a:t>
                      </a:r>
                      <a:endParaRPr lang="it-IT" sz="1800" b="0" i="0" u="none" strike="noStrike"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38203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8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I coloranti estratti dalle piante sono tutti pigmenti</a:t>
                      </a: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68753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8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Coloranti impiegati con la tecnica della mordenzatura si legano direttamente alla fibra</a:t>
                      </a: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64706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8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Tutti i coloranti di sintesi possono essere sostituiti da coloranti di origine naturale senza danni per l'uomo o l'ambiente</a:t>
                      </a: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1490497"/>
                  </a:ext>
                </a:extLst>
              </a:tr>
              <a:tr h="422910"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8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L'utilizzo di coloranti estratti dalle piante contribuisce sempre all'economia circolare.</a:t>
                      </a: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541306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13561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836D950-2B5A-8519-A73A-B17919816C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ea typeface="+mj-lt"/>
                <a:cs typeface="+mj-lt"/>
              </a:rPr>
              <a:t>Valutazione riepilogativa</a:t>
            </a:r>
            <a:endParaRPr lang="it-IT" dirty="0"/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2F0B57EC-E4CC-910A-A022-A4D3C3632227}"/>
              </a:ext>
            </a:extLst>
          </p:cNvPr>
          <p:cNvGraphicFramePr>
            <a:graphicFrameLocks noGrp="1"/>
          </p:cNvGraphicFramePr>
          <p:nvPr/>
        </p:nvGraphicFramePr>
        <p:xfrm>
          <a:off x="355600" y="1590040"/>
          <a:ext cx="11480800" cy="3677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86400">
                  <a:extLst>
                    <a:ext uri="{9D8B030D-6E8A-4147-A177-3AD203B41FA5}">
                      <a16:colId xmlns:a16="http://schemas.microsoft.com/office/drawing/2014/main" val="1607263069"/>
                    </a:ext>
                  </a:extLst>
                </a:gridCol>
                <a:gridCol w="1574800">
                  <a:extLst>
                    <a:ext uri="{9D8B030D-6E8A-4147-A177-3AD203B41FA5}">
                      <a16:colId xmlns:a16="http://schemas.microsoft.com/office/drawing/2014/main" val="1721718647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1465680843"/>
                    </a:ext>
                  </a:extLst>
                </a:gridCol>
                <a:gridCol w="1587500">
                  <a:extLst>
                    <a:ext uri="{9D8B030D-6E8A-4147-A177-3AD203B41FA5}">
                      <a16:colId xmlns:a16="http://schemas.microsoft.com/office/drawing/2014/main" val="2194524486"/>
                    </a:ext>
                  </a:extLst>
                </a:gridCol>
                <a:gridCol w="1384300">
                  <a:extLst>
                    <a:ext uri="{9D8B030D-6E8A-4147-A177-3AD203B41FA5}">
                      <a16:colId xmlns:a16="http://schemas.microsoft.com/office/drawing/2014/main" val="24239261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800" b="0" i="0" u="none" strike="noStrike" kern="120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Affermazioni</a:t>
                      </a: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800" b="0" i="0" u="none" strike="noStrike" kern="1200">
                          <a:solidFill>
                            <a:schemeClr val="tx1"/>
                          </a:solidFill>
                          <a:effectLst/>
                          <a:highlight>
                            <a:srgbClr val="00B0F0"/>
                          </a:highlight>
                          <a:latin typeface="Aptos" panose="020B0004020202020204" pitchFamily="34" charset="0"/>
                        </a:rPr>
                        <a:t>1</a:t>
                      </a:r>
                      <a:endParaRPr lang="it-IT" sz="1800" b="0" i="0" u="none" strike="noStrike">
                        <a:effectLst/>
                        <a:highlight>
                          <a:srgbClr val="00B0F0"/>
                        </a:highlight>
                        <a:latin typeface="Arial" panose="020B0604020202020204" pitchFamily="34" charset="0"/>
                      </a:endParaRPr>
                    </a:p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800" b="0" i="0" u="none" strike="noStrike" kern="1200">
                          <a:solidFill>
                            <a:schemeClr val="tx1"/>
                          </a:solidFill>
                          <a:effectLst/>
                          <a:highlight>
                            <a:srgbClr val="00B0F0"/>
                          </a:highlight>
                          <a:latin typeface="Aptos" panose="020B0004020202020204" pitchFamily="34" charset="0"/>
                        </a:rPr>
                        <a:t>Sono d’accordo</a:t>
                      </a:r>
                      <a:endParaRPr lang="it-IT" sz="1800" b="0" i="0" u="none" strike="noStrike">
                        <a:effectLst/>
                        <a:highlight>
                          <a:srgbClr val="00B0F0"/>
                        </a:highlight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800" b="0" i="0" u="none" strike="noStrike" kern="1200">
                          <a:solidFill>
                            <a:schemeClr val="tx1"/>
                          </a:solidFill>
                          <a:effectLst/>
                          <a:highlight>
                            <a:srgbClr val="EF703D"/>
                          </a:highlight>
                          <a:latin typeface="Aptos" panose="020B0004020202020204" pitchFamily="34" charset="0"/>
                        </a:rPr>
                        <a:t>2</a:t>
                      </a:r>
                      <a:endParaRPr lang="it-IT" sz="1800" b="0" i="0" u="none" strike="noStrike">
                        <a:effectLst/>
                        <a:highlight>
                          <a:srgbClr val="EF703D"/>
                        </a:highlight>
                        <a:latin typeface="Arial" panose="020B0604020202020204" pitchFamily="34" charset="0"/>
                      </a:endParaRPr>
                    </a:p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800" b="0" i="0" u="none" strike="noStrike" kern="1200">
                          <a:solidFill>
                            <a:schemeClr val="tx1"/>
                          </a:solidFill>
                          <a:effectLst/>
                          <a:highlight>
                            <a:srgbClr val="EF703D"/>
                          </a:highlight>
                          <a:latin typeface="Aptos" panose="020B0004020202020204" pitchFamily="34" charset="0"/>
                        </a:rPr>
                        <a:t>Abbastanza d’accordo</a:t>
                      </a:r>
                      <a:endParaRPr lang="it-IT" sz="1800" b="0" i="0" u="none" strike="noStrike">
                        <a:effectLst/>
                        <a:highlight>
                          <a:srgbClr val="EF703D"/>
                        </a:highlight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703D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800" b="0" i="0" u="none" strike="noStrike" kern="1200">
                          <a:solidFill>
                            <a:schemeClr val="tx1"/>
                          </a:solidFill>
                          <a:effectLst/>
                          <a:highlight>
                            <a:srgbClr val="8ED973"/>
                          </a:highlight>
                          <a:latin typeface="Aptos" panose="020B0004020202020204" pitchFamily="34" charset="0"/>
                        </a:rPr>
                        <a:t>3</a:t>
                      </a:r>
                      <a:endParaRPr lang="it-IT" sz="1800" b="0" i="0" u="none" strike="noStrike">
                        <a:effectLst/>
                        <a:highlight>
                          <a:srgbClr val="8ED973"/>
                        </a:highlight>
                        <a:latin typeface="Arial" panose="020B0604020202020204" pitchFamily="34" charset="0"/>
                      </a:endParaRPr>
                    </a:p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800" b="0" i="0" u="none" strike="noStrike" kern="1200">
                          <a:solidFill>
                            <a:schemeClr val="tx1"/>
                          </a:solidFill>
                          <a:effectLst/>
                          <a:highlight>
                            <a:srgbClr val="8ED973"/>
                          </a:highlight>
                          <a:latin typeface="Aptos" panose="020B0004020202020204" pitchFamily="34" charset="0"/>
                        </a:rPr>
                        <a:t>Abbastanza in disaccordo</a:t>
                      </a:r>
                      <a:endParaRPr lang="it-IT" sz="1800" b="0" i="0" u="none" strike="noStrike">
                        <a:effectLst/>
                        <a:highlight>
                          <a:srgbClr val="8ED973"/>
                        </a:highlight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D97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800" b="0" i="0" u="none" strike="noStrike" kern="1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Aptos" panose="020B0004020202020204" pitchFamily="34" charset="0"/>
                        </a:rPr>
                        <a:t>4</a:t>
                      </a:r>
                      <a:endParaRPr lang="it-IT" sz="1800" b="0" i="0" u="none" strike="noStrike"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</a:endParaRPr>
                    </a:p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800" b="0" i="0" u="none" strike="noStrike" kern="1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Aptos" panose="020B0004020202020204" pitchFamily="34" charset="0"/>
                        </a:rPr>
                        <a:t>In disaccordo</a:t>
                      </a:r>
                      <a:endParaRPr lang="it-IT" sz="1800" b="0" i="0" u="none" strike="noStrike"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6069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800" b="0" i="0" u="none" strike="noStrike" kern="120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Una sostanze con legami covalenti polari è sempre polare</a:t>
                      </a: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61854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800" b="0" i="0" u="none" strike="noStrike" kern="120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Le sostanze apolari sono solubili in acqua</a:t>
                      </a: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47259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800" b="0" i="0" u="none" strike="noStrike" kern="120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Sminuzzando le foglie diminuisce la superfice</a:t>
                      </a: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73461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800" b="0" i="0" u="none" strike="noStrike" kern="120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L’estrazione a caldo è più veloce di quella a freddo</a:t>
                      </a: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32584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800" b="0" i="0" u="none" strike="noStrike" kern="120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Diminuire la superfice di contatto rallenta l’estrazione</a:t>
                      </a: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30050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800" b="0" i="0" u="none" strike="noStrike" kern="120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Essenze e sostanze coloranti delle piante sono formati da molecole apolari</a:t>
                      </a: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03903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83143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GRIGLIE CONFIDENZIALI DIALOGICHE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00297" y="1611087"/>
            <a:ext cx="11756571" cy="456587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it-IT" dirty="0"/>
              <a:t>Aspetti Teorici</a:t>
            </a:r>
          </a:p>
          <a:p>
            <a:pPr algn="just">
              <a:buNone/>
            </a:pPr>
            <a:r>
              <a:rPr lang="it-IT" dirty="0"/>
              <a:t>	Questo strumento didattico si inserisce nell’ambito dell’insegnamento reciproco-collaborativo, attraverso il quale si perseguono diversi obiettivi traversali tra cui lo sviluppo di abilità sociali e di “interdipendenze positive” tra gli studenti.</a:t>
            </a:r>
          </a:p>
          <a:p>
            <a:pPr algn="just">
              <a:buNone/>
            </a:pPr>
            <a:r>
              <a:rPr lang="it-IT" dirty="0"/>
              <a:t>	Si favorisce infatti la formazione di ambienti di apprendimento che sono di sostegno alla costruzione di concetti e delle relative attività pratiche.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GRIGLIE CONFIDENZIALI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algn="ctr">
              <a:buNone/>
            </a:pPr>
            <a:r>
              <a:rPr lang="it-IT" dirty="0"/>
              <a:t>Bibliografia </a:t>
            </a:r>
          </a:p>
          <a:p>
            <a:r>
              <a:rPr lang="it-IT" dirty="0"/>
              <a:t>Alexander. Robin (2018). </a:t>
            </a:r>
            <a:r>
              <a:rPr lang="it-IT" dirty="0" err="1"/>
              <a:t>Developing</a:t>
            </a:r>
            <a:r>
              <a:rPr lang="it-IT" dirty="0"/>
              <a:t> </a:t>
            </a:r>
            <a:r>
              <a:rPr lang="it-IT" dirty="0" err="1"/>
              <a:t>dialogic</a:t>
            </a:r>
            <a:r>
              <a:rPr lang="it-IT" dirty="0"/>
              <a:t> </a:t>
            </a:r>
            <a:r>
              <a:rPr lang="it-IT" dirty="0" err="1"/>
              <a:t>teaching</a:t>
            </a:r>
            <a:r>
              <a:rPr lang="it-IT" dirty="0"/>
              <a:t>: </a:t>
            </a:r>
            <a:r>
              <a:rPr lang="it-IT" dirty="0" err="1"/>
              <a:t>genesis</a:t>
            </a:r>
            <a:r>
              <a:rPr lang="it-IT" dirty="0"/>
              <a:t>, </a:t>
            </a:r>
            <a:r>
              <a:rPr lang="it-IT" dirty="0" err="1"/>
              <a:t>process</a:t>
            </a:r>
            <a:r>
              <a:rPr lang="it-IT" dirty="0"/>
              <a:t>, trial</a:t>
            </a:r>
            <a:r>
              <a:rPr lang="it-IT" i="1" dirty="0"/>
              <a:t>. </a:t>
            </a:r>
            <a:r>
              <a:rPr lang="it-IT" i="1" dirty="0" err="1"/>
              <a:t>Research</a:t>
            </a:r>
            <a:r>
              <a:rPr lang="it-IT" i="1" dirty="0"/>
              <a:t> </a:t>
            </a:r>
            <a:r>
              <a:rPr lang="it-IT" i="1" dirty="0" err="1"/>
              <a:t>papers</a:t>
            </a:r>
            <a:r>
              <a:rPr lang="it-IT" i="1" dirty="0"/>
              <a:t> in </a:t>
            </a:r>
            <a:r>
              <a:rPr lang="it-IT" i="1" dirty="0" err="1"/>
              <a:t>education</a:t>
            </a:r>
            <a:r>
              <a:rPr lang="it-IT" dirty="0"/>
              <a:t>. London</a:t>
            </a:r>
          </a:p>
          <a:p>
            <a:r>
              <a:rPr lang="it-IT" dirty="0" err="1"/>
              <a:t>Hattie</a:t>
            </a:r>
            <a:r>
              <a:rPr lang="it-IT" dirty="0"/>
              <a:t>, J. (2008). </a:t>
            </a:r>
            <a:r>
              <a:rPr lang="it-IT" i="1" dirty="0" err="1"/>
              <a:t>Visible</a:t>
            </a:r>
            <a:r>
              <a:rPr lang="it-IT" i="1" dirty="0"/>
              <a:t> Learning</a:t>
            </a:r>
            <a:r>
              <a:rPr lang="it-IT" dirty="0"/>
              <a:t>, </a:t>
            </a:r>
            <a:r>
              <a:rPr lang="it-IT" dirty="0" err="1"/>
              <a:t>Abingdon</a:t>
            </a:r>
            <a:r>
              <a:rPr lang="it-IT" dirty="0"/>
              <a:t>, UK: </a:t>
            </a:r>
            <a:r>
              <a:rPr lang="it-IT" dirty="0" err="1"/>
              <a:t>Routledge</a:t>
            </a:r>
            <a:endParaRPr lang="it-IT" dirty="0"/>
          </a:p>
          <a:p>
            <a:r>
              <a:rPr lang="it-IT" dirty="0" err="1"/>
              <a:t>Shulman</a:t>
            </a:r>
            <a:r>
              <a:rPr lang="it-IT" dirty="0"/>
              <a:t>, L. S. (1986). Who </a:t>
            </a:r>
            <a:r>
              <a:rPr lang="it-IT" dirty="0" err="1"/>
              <a:t>Understand</a:t>
            </a:r>
            <a:r>
              <a:rPr lang="it-IT" dirty="0"/>
              <a:t>: </a:t>
            </a:r>
            <a:r>
              <a:rPr lang="it-IT" dirty="0" err="1"/>
              <a:t>KnoweledgeGrowth</a:t>
            </a:r>
            <a:r>
              <a:rPr lang="it-IT" dirty="0"/>
              <a:t> in </a:t>
            </a:r>
            <a:r>
              <a:rPr lang="it-IT" dirty="0" err="1"/>
              <a:t>Teaching</a:t>
            </a:r>
            <a:r>
              <a:rPr lang="it-IT" dirty="0"/>
              <a:t>. </a:t>
            </a:r>
            <a:r>
              <a:rPr lang="it-IT" i="1" dirty="0"/>
              <a:t>Educational </a:t>
            </a:r>
            <a:r>
              <a:rPr lang="it-IT" i="1" dirty="0" err="1"/>
              <a:t>Researcher</a:t>
            </a:r>
            <a:endParaRPr lang="it-IT" i="1" dirty="0"/>
          </a:p>
          <a:p>
            <a:r>
              <a:rPr lang="en-US" dirty="0" err="1"/>
              <a:t>Comoglio</a:t>
            </a:r>
            <a:r>
              <a:rPr lang="en-US" dirty="0"/>
              <a:t>, M. (1999). </a:t>
            </a:r>
            <a:r>
              <a:rPr lang="en-US" i="1" dirty="0" err="1"/>
              <a:t>Educare</a:t>
            </a:r>
            <a:r>
              <a:rPr lang="en-US" i="1" dirty="0"/>
              <a:t> </a:t>
            </a:r>
            <a:r>
              <a:rPr lang="en-US" i="1" dirty="0" err="1"/>
              <a:t>insegnando</a:t>
            </a:r>
            <a:r>
              <a:rPr lang="en-US" i="1" dirty="0"/>
              <a:t>. </a:t>
            </a:r>
            <a:r>
              <a:rPr lang="en-US" i="1" dirty="0" err="1"/>
              <a:t>Apprendere</a:t>
            </a:r>
            <a:r>
              <a:rPr lang="en-US" i="1" dirty="0"/>
              <a:t> ad </a:t>
            </a:r>
            <a:r>
              <a:rPr lang="en-US" i="1" dirty="0" err="1"/>
              <a:t>applicare</a:t>
            </a:r>
            <a:r>
              <a:rPr lang="en-US" i="1" dirty="0"/>
              <a:t> il cooperative learning </a:t>
            </a:r>
            <a:r>
              <a:rPr lang="en-US" dirty="0"/>
              <a:t>. Roma: LAS.</a:t>
            </a:r>
            <a:br>
              <a:rPr lang="en-US" dirty="0"/>
            </a:br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GRIGLIE CONFIDENZIALI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it-IT" dirty="0"/>
              <a:t>Bibliografia</a:t>
            </a:r>
          </a:p>
          <a:p>
            <a:r>
              <a:rPr lang="en-US" dirty="0"/>
              <a:t>Taber, K. (2014). </a:t>
            </a:r>
            <a:r>
              <a:rPr lang="en-US" i="1" dirty="0"/>
              <a:t>Student Thinking and Learning in Science: Perspectives on the Nature and Development of Learners’ Ideas</a:t>
            </a:r>
            <a:r>
              <a:rPr lang="en-US" dirty="0"/>
              <a:t>. London: </a:t>
            </a:r>
            <a:r>
              <a:rPr lang="en-US" dirty="0" err="1"/>
              <a:t>Routledge</a:t>
            </a:r>
            <a:endParaRPr lang="en-US" dirty="0"/>
          </a:p>
          <a:p>
            <a:r>
              <a:rPr lang="en-US" dirty="0"/>
              <a:t>Gruppo </a:t>
            </a:r>
            <a:r>
              <a:rPr lang="en-US" dirty="0" err="1"/>
              <a:t>Scienze</a:t>
            </a:r>
            <a:r>
              <a:rPr lang="en-US" dirty="0"/>
              <a:t> </a:t>
            </a:r>
            <a:r>
              <a:rPr lang="en-US" dirty="0" err="1"/>
              <a:t>Cesedi</a:t>
            </a:r>
            <a:r>
              <a:rPr lang="en-US" dirty="0"/>
              <a:t>  (2022). </a:t>
            </a:r>
            <a:r>
              <a:rPr lang="en-US" i="1" dirty="0" err="1"/>
              <a:t>L’educazione</a:t>
            </a:r>
            <a:r>
              <a:rPr lang="en-US" i="1" dirty="0"/>
              <a:t> </a:t>
            </a:r>
            <a:r>
              <a:rPr lang="en-US" i="1" dirty="0" err="1"/>
              <a:t>scientifica</a:t>
            </a:r>
            <a:r>
              <a:rPr lang="en-US" i="1" dirty="0"/>
              <a:t> con lo </a:t>
            </a:r>
            <a:r>
              <a:rPr lang="en-US" i="1" dirty="0" err="1"/>
              <a:t>sguardo</a:t>
            </a:r>
            <a:r>
              <a:rPr lang="en-US" i="1" dirty="0"/>
              <a:t> al </a:t>
            </a:r>
            <a:r>
              <a:rPr lang="en-US" i="1" dirty="0" err="1"/>
              <a:t>futuro</a:t>
            </a:r>
            <a:r>
              <a:rPr lang="en-US" dirty="0"/>
              <a:t>, Roma, Armando </a:t>
            </a:r>
            <a:r>
              <a:rPr lang="en-US" dirty="0" err="1"/>
              <a:t>Editore</a:t>
            </a:r>
            <a:endParaRPr lang="en-US" dirty="0"/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GRIGLIE CONFIDENZIALI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it-IT" dirty="0"/>
              <a:t>Aspetti Teorici</a:t>
            </a:r>
          </a:p>
          <a:p>
            <a:pPr algn="just">
              <a:buNone/>
            </a:pPr>
            <a:r>
              <a:rPr lang="it-IT" dirty="0"/>
              <a:t>	Nello specifico sono state ampiamente utilizzate le strutture delle “Griglie confidenziali” che, pur essendo poco conosciute,  hanno una loro storicità a livello internazionale.</a:t>
            </a:r>
          </a:p>
          <a:p>
            <a:pPr algn="just">
              <a:buNone/>
            </a:pPr>
            <a:r>
              <a:rPr lang="it-IT" dirty="0"/>
              <a:t>	Con questa metodologia si possono superare criticità quali:</a:t>
            </a:r>
          </a:p>
          <a:p>
            <a:pPr algn="just">
              <a:buNone/>
            </a:pPr>
            <a:r>
              <a:rPr lang="it-IT" dirty="0"/>
              <a:t> 	- il non considerare il sapere pregresso degli studenti</a:t>
            </a:r>
          </a:p>
          <a:p>
            <a:pPr algn="just">
              <a:buNone/>
            </a:pPr>
            <a:r>
              <a:rPr lang="it-IT" dirty="0"/>
              <a:t> 	- l’eccessivo carico di contenuti </a:t>
            </a:r>
          </a:p>
          <a:p>
            <a:pPr algn="just">
              <a:buNone/>
            </a:pPr>
            <a:r>
              <a:rPr lang="it-IT" dirty="0"/>
              <a:t>	- le lezioni condotte con modalità “divertenti”, ma ingenue, che rischiano di essere  poco efficaci.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156119"/>
            <a:ext cx="10515600" cy="1325563"/>
          </a:xfrm>
        </p:spPr>
        <p:txBody>
          <a:bodyPr/>
          <a:lstStyle/>
          <a:p>
            <a:pPr algn="ctr"/>
            <a:r>
              <a:rPr lang="it-IT" dirty="0"/>
              <a:t>GRIGLIE CONFIDENZIALI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it-IT" dirty="0"/>
              <a:t>Aspetti Teorici</a:t>
            </a:r>
          </a:p>
          <a:p>
            <a:pPr algn="just">
              <a:buNone/>
            </a:pPr>
            <a:r>
              <a:rPr lang="it-IT" dirty="0"/>
              <a:t>	Tra i vantaggi di questa strategia, si evidenzia:</a:t>
            </a:r>
          </a:p>
          <a:p>
            <a:pPr algn="just">
              <a:buNone/>
            </a:pPr>
            <a:r>
              <a:rPr lang="it-IT" dirty="0"/>
              <a:t> - L’imparare, secondo una logica progressiva, concetti, abilità e contenuti disciplinari specifici attraverso una modalità dialogica</a:t>
            </a:r>
          </a:p>
          <a:p>
            <a:pPr algn="just">
              <a:buFontTx/>
              <a:buChar char="-"/>
            </a:pPr>
            <a:r>
              <a:rPr lang="it-IT" dirty="0"/>
              <a:t>Lo sforzo richiesto agli studenti, soprattutto all’inizio,  diventa poi soddisfazione per le abilità raggiunte e conseguente crescita della motivazione</a:t>
            </a:r>
          </a:p>
          <a:p>
            <a:pPr algn="just">
              <a:buFontTx/>
              <a:buChar char="-"/>
            </a:pPr>
            <a:r>
              <a:rPr lang="it-IT" dirty="0"/>
              <a:t>Il possibile adattamento ai contenuti specifici di qualsiasi disciplina </a:t>
            </a:r>
          </a:p>
          <a:p>
            <a:pPr algn="just">
              <a:buFontTx/>
              <a:buChar char="-"/>
            </a:pPr>
            <a:endParaRPr lang="it-IT" dirty="0"/>
          </a:p>
          <a:p>
            <a:pPr algn="just">
              <a:buNone/>
            </a:pPr>
            <a:endParaRPr lang="it-IT" dirty="0"/>
          </a:p>
          <a:p>
            <a:pPr>
              <a:buNone/>
            </a:pPr>
            <a:endParaRPr lang="it-IT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81148"/>
          </a:xfrm>
        </p:spPr>
        <p:txBody>
          <a:bodyPr/>
          <a:lstStyle/>
          <a:p>
            <a:pPr algn="ctr"/>
            <a:r>
              <a:rPr lang="it-IT" dirty="0"/>
              <a:t>GRIGLIE CONFIDENZIALI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12457" y="1076126"/>
            <a:ext cx="10515600" cy="4790102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pPr algn="ctr">
              <a:buNone/>
            </a:pPr>
            <a:endParaRPr lang="it-IT" dirty="0"/>
          </a:p>
          <a:p>
            <a:pPr algn="ctr">
              <a:buNone/>
            </a:pPr>
            <a:r>
              <a:rPr lang="it-IT" dirty="0"/>
              <a:t>Aspetti Teorici</a:t>
            </a:r>
          </a:p>
          <a:p>
            <a:pPr>
              <a:buNone/>
            </a:pPr>
            <a:r>
              <a:rPr lang="it-IT" dirty="0"/>
              <a:t>L’utilizzo di questa struttura consente di agire a diversi livelli, in quanto:</a:t>
            </a:r>
          </a:p>
          <a:p>
            <a:r>
              <a:rPr lang="it-IT" dirty="0"/>
              <a:t>Evidenzia le conoscenze pregresse consolidate</a:t>
            </a:r>
          </a:p>
          <a:p>
            <a:r>
              <a:rPr lang="it-IT" dirty="0"/>
              <a:t>Fa emergere le misconcezioni </a:t>
            </a:r>
          </a:p>
          <a:p>
            <a:r>
              <a:rPr lang="it-IT" dirty="0"/>
              <a:t>Permette la partecipazione di ogni studente </a:t>
            </a:r>
          </a:p>
          <a:p>
            <a:r>
              <a:rPr lang="it-IT" dirty="0"/>
              <a:t>Coinvolge gli studenti nella sfera socio-emotiva</a:t>
            </a:r>
          </a:p>
          <a:p>
            <a:r>
              <a:rPr lang="it-IT" dirty="0"/>
              <a:t>Individua e supporta gli studenti più deboli</a:t>
            </a:r>
          </a:p>
          <a:p>
            <a:r>
              <a:rPr lang="it-IT" dirty="0"/>
              <a:t>Permette, attraverso il confronto dialogico, di sviluppare le competenze di cittadinanza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In tal modo il docente può gestire il confronto con gli studenti e tra pari con l’obiettivo di giungere ad una conoscenza condivisa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GRIGLIE CONFIDENZIALI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pPr algn="ctr">
              <a:buNone/>
            </a:pPr>
            <a:r>
              <a:rPr lang="it-IT" dirty="0"/>
              <a:t>Aspetti Procedurali</a:t>
            </a:r>
          </a:p>
          <a:p>
            <a:pPr>
              <a:buNone/>
            </a:pPr>
            <a:r>
              <a:rPr lang="it-IT" dirty="0"/>
              <a:t>Il docente : </a:t>
            </a:r>
          </a:p>
          <a:p>
            <a:pPr algn="just"/>
            <a:r>
              <a:rPr lang="it-IT" dirty="0"/>
              <a:t>  	prepara, su un argomento, una serie di affermazioni allo scopo di stimolare l'autoriflessione e il confronto dialogico; per ognuna di esse propone quattro possibili risposte caratterizzate da colori diversi (vedere slide successiva). </a:t>
            </a:r>
          </a:p>
          <a:p>
            <a:pPr algn="just"/>
            <a:r>
              <a:rPr lang="it-IT" dirty="0"/>
              <a:t>	prepara e distribuisce ad ogni studente una busta contenete cartellini dello stesso colore delle risposte da utilizzare per la votazione </a:t>
            </a:r>
          </a:p>
          <a:p>
            <a:pPr algn="just"/>
            <a:r>
              <a:rPr lang="it-IT" dirty="0"/>
              <a:t>	stabilisce per le varie fasi la scansione temporale che comunica agli studenti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67924" y="858129"/>
            <a:ext cx="10498772" cy="928467"/>
          </a:xfrm>
        </p:spPr>
        <p:txBody>
          <a:bodyPr/>
          <a:lstStyle/>
          <a:p>
            <a:pPr algn="ctr"/>
            <a:r>
              <a:rPr lang="it-IT" dirty="0"/>
              <a:t>GRIGLIE CONFIDENZIALI</a:t>
            </a:r>
            <a:br>
              <a:rPr lang="it-IT" dirty="0"/>
            </a:br>
            <a:endParaRPr lang="it-IT" sz="1200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938262" y="1832318"/>
            <a:ext cx="10400298" cy="1980027"/>
          </a:xfrm>
        </p:spPr>
        <p:txBody>
          <a:bodyPr>
            <a:normAutofit/>
          </a:bodyPr>
          <a:lstStyle/>
          <a:p>
            <a:pPr algn="ctr"/>
            <a:r>
              <a:rPr lang="it-IT" sz="2800" dirty="0"/>
              <a:t>Aspetti Procedurali</a:t>
            </a:r>
          </a:p>
          <a:p>
            <a:r>
              <a:rPr lang="it-IT" sz="2800" dirty="0"/>
              <a:t>Il metodo consiste in una serie di fasi: </a:t>
            </a:r>
          </a:p>
          <a:p>
            <a:r>
              <a:rPr lang="it-IT" sz="2800" dirty="0"/>
              <a:t>0 – Affermazione con quattro possibili risposte proposte con colori diversi:</a:t>
            </a:r>
          </a:p>
          <a:p>
            <a:endParaRPr lang="it-IT" sz="2800" dirty="0"/>
          </a:p>
          <a:p>
            <a:endParaRPr lang="it-IT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6098" y="4173854"/>
            <a:ext cx="10593757" cy="9467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GRIGLIE CONFIDENZIALI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it-IT" dirty="0"/>
              <a:t>Aspetti Procedurali</a:t>
            </a:r>
          </a:p>
          <a:p>
            <a:r>
              <a:rPr lang="it-IT" dirty="0"/>
              <a:t>1 – Fase di elaborazione individuale della risposta. </a:t>
            </a:r>
          </a:p>
          <a:p>
            <a:pPr algn="just">
              <a:buNone/>
            </a:pPr>
            <a:r>
              <a:rPr lang="it-IT" dirty="0"/>
              <a:t>	Questa è probabilmente la fase più importante perché richiede a ogni studente l’impegno a recuperare le conoscenze pregresse, rielaborarle per poterle poi esprimere e condividere con il gruppo</a:t>
            </a:r>
          </a:p>
          <a:p>
            <a:pPr algn="just">
              <a:buNone/>
            </a:pPr>
            <a:r>
              <a:rPr lang="it-IT" dirty="0"/>
              <a:t>	Le risposte “abbastanza d’accordo” e “abbastanza in disaccordo”  permettono agli studenti di esprimersi anche se non hanno la certezza assoluta.  Educano, quindi, all’onestà intellettuale. </a:t>
            </a:r>
          </a:p>
          <a:p>
            <a:pPr algn="just">
              <a:buNone/>
            </a:pPr>
            <a:r>
              <a:rPr lang="it-IT" dirty="0"/>
              <a:t>	Viene definito e comunicato agli studenti il tempo che hanno a disposizione (1 minuto in genere)</a:t>
            </a:r>
          </a:p>
          <a:p>
            <a:pPr>
              <a:buNone/>
            </a:pPr>
            <a:endParaRPr lang="it-IT" dirty="0"/>
          </a:p>
          <a:p>
            <a:pPr>
              <a:buNone/>
            </a:pPr>
            <a:endParaRPr lang="it-IT" dirty="0"/>
          </a:p>
          <a:p>
            <a:pPr>
              <a:buNone/>
            </a:pPr>
            <a:endParaRPr lang="it-IT" dirty="0"/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GRIGLIE CONFIDENZIALI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algn="ctr">
              <a:buNone/>
            </a:pPr>
            <a:r>
              <a:rPr lang="it-IT" dirty="0"/>
              <a:t>Aspetti Procedurali</a:t>
            </a:r>
          </a:p>
          <a:p>
            <a:r>
              <a:rPr lang="it-IT" dirty="0"/>
              <a:t>2 – Votazione simultanea alzando un cartellino colorato corrispondente al colore della risposta scelta. </a:t>
            </a:r>
          </a:p>
          <a:p>
            <a:pPr>
              <a:buNone/>
            </a:pPr>
            <a:r>
              <a:rPr lang="it-IT" dirty="0"/>
              <a:t> </a:t>
            </a:r>
          </a:p>
          <a:p>
            <a:pPr algn="just">
              <a:buNone/>
            </a:pPr>
            <a:r>
              <a:rPr lang="it-IT" dirty="0"/>
              <a:t>	Attraverso questa modalità TUTTI gli studenti sono chiamati a esprimere il proprio pensiero che diventa un’evidenza per il docente, il quale può adeguare l’attività in base alle risposte. </a:t>
            </a:r>
          </a:p>
          <a:p>
            <a:pPr>
              <a:buNone/>
            </a:pPr>
            <a:r>
              <a:rPr lang="it-IT" dirty="0"/>
              <a:t>	</a:t>
            </a:r>
          </a:p>
          <a:p>
            <a:pPr>
              <a:buNone/>
            </a:pPr>
            <a:endParaRPr lang="it-IT" dirty="0"/>
          </a:p>
          <a:p>
            <a:endParaRPr lang="it-IT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5ca658d-e6b4-4905-b509-d27c95be15b4">
      <Terms xmlns="http://schemas.microsoft.com/office/infopath/2007/PartnerControls"/>
    </lcf76f155ced4ddcb4097134ff3c332f>
    <TaxCatchAll xmlns="f2141adc-ddd3-4776-8b65-3a2c935c9bed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1807469B1BAA446A52FE2070949F75D" ma:contentTypeVersion="13" ma:contentTypeDescription="Create a new document." ma:contentTypeScope="" ma:versionID="4dd651aa45cd2b479640ee7ad57f8b65">
  <xsd:schema xmlns:xsd="http://www.w3.org/2001/XMLSchema" xmlns:xs="http://www.w3.org/2001/XMLSchema" xmlns:p="http://schemas.microsoft.com/office/2006/metadata/properties" xmlns:ns2="15ca658d-e6b4-4905-b509-d27c95be15b4" xmlns:ns3="f2141adc-ddd3-4776-8b65-3a2c935c9bed" targetNamespace="http://schemas.microsoft.com/office/2006/metadata/properties" ma:root="true" ma:fieldsID="8dc2ae2c8968176685222ad99c4eb625" ns2:_="" ns3:_="">
    <xsd:import namespace="15ca658d-e6b4-4905-b509-d27c95be15b4"/>
    <xsd:import namespace="f2141adc-ddd3-4776-8b65-3a2c935c9be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5ca658d-e6b4-4905-b509-d27c95be15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e01d5f8d-707b-4c30-9333-f40e76e52d4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141adc-ddd3-4776-8b65-3a2c935c9bed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360e94f5-fd07-45c9-a5a5-f14c915f7abd}" ma:internalName="TaxCatchAll" ma:showField="CatchAllData" ma:web="f2141adc-ddd3-4776-8b65-3a2c935c9be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97C6614-3493-44D4-84EF-0F8C9B4ECC63}">
  <ds:schemaRefs>
    <ds:schemaRef ds:uri="http://schemas.microsoft.com/office/2006/metadata/properties"/>
    <ds:schemaRef ds:uri="http://schemas.microsoft.com/office/infopath/2007/PartnerControls"/>
    <ds:schemaRef ds:uri="15ca658d-e6b4-4905-b509-d27c95be15b4"/>
    <ds:schemaRef ds:uri="f2141adc-ddd3-4776-8b65-3a2c935c9bed"/>
  </ds:schemaRefs>
</ds:datastoreItem>
</file>

<file path=customXml/itemProps2.xml><?xml version="1.0" encoding="utf-8"?>
<ds:datastoreItem xmlns:ds="http://schemas.openxmlformats.org/officeDocument/2006/customXml" ds:itemID="{D374ED27-43E4-44A6-850A-3AA02C4A955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5ca658d-e6b4-4905-b509-d27c95be15b4"/>
    <ds:schemaRef ds:uri="f2141adc-ddd3-4776-8b65-3a2c935c9be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DC78C63-3998-4280-AC27-71E330C4171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708</TotalTime>
  <Words>1340</Words>
  <Application>Microsoft Office PowerPoint</Application>
  <PresentationFormat>Widescreen</PresentationFormat>
  <Paragraphs>170</Paragraphs>
  <Slides>21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21</vt:i4>
      </vt:variant>
    </vt:vector>
  </HeadingPairs>
  <TitlesOfParts>
    <vt:vector size="25" baseType="lpstr">
      <vt:lpstr>Aptos</vt:lpstr>
      <vt:lpstr>Aptos Display</vt:lpstr>
      <vt:lpstr>Arial</vt:lpstr>
      <vt:lpstr>Tema di Office</vt:lpstr>
      <vt:lpstr>    DIALOGO TRA COLORI ED ESSENZE: PERCORSO PER LE COMPETENZE TRASVERSALI   Griglie confidenziali dialogiche come strumento  di valutazione diagnostica e formativa</vt:lpstr>
      <vt:lpstr>GRIGLIE CONFIDENZIALI DIALOGICHE </vt:lpstr>
      <vt:lpstr>GRIGLIE CONFIDENZIALI</vt:lpstr>
      <vt:lpstr>GRIGLIE CONFIDENZIALI</vt:lpstr>
      <vt:lpstr>GRIGLIE CONFIDENZIALI</vt:lpstr>
      <vt:lpstr>GRIGLIE CONFIDENZIALI</vt:lpstr>
      <vt:lpstr>GRIGLIE CONFIDENZIALI </vt:lpstr>
      <vt:lpstr>GRIGLIE CONFIDENZIALI</vt:lpstr>
      <vt:lpstr>GRIGLIE CONFIDENZIALI</vt:lpstr>
      <vt:lpstr>GRIGLIE CONFIDENZIALI</vt:lpstr>
      <vt:lpstr>GRIGLIE CONFIDENZIALI</vt:lpstr>
      <vt:lpstr>GRIGLIE CONFIDENZIALI</vt:lpstr>
      <vt:lpstr>GRIGLIE CONFIDENZIALI</vt:lpstr>
      <vt:lpstr>GRIGLIE CONFIDENZIALI</vt:lpstr>
      <vt:lpstr>GRIGLIE CONFIDENZIALI</vt:lpstr>
      <vt:lpstr>Ripasso sulla solubilità</vt:lpstr>
      <vt:lpstr>Ripasso piante</vt:lpstr>
      <vt:lpstr>Tintura Valutazione intermedia</vt:lpstr>
      <vt:lpstr>Valutazione riepilogativa</vt:lpstr>
      <vt:lpstr>GRIGLIE CONFIDENZIALI</vt:lpstr>
      <vt:lpstr>GRIGLIE CONFIDENZIALI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GIMONDO PIER ROBERTO</dc:creator>
  <cp:lastModifiedBy>GIMONDO PIER ROBERTO</cp:lastModifiedBy>
  <cp:revision>177</cp:revision>
  <dcterms:created xsi:type="dcterms:W3CDTF">2024-03-01T07:28:18Z</dcterms:created>
  <dcterms:modified xsi:type="dcterms:W3CDTF">2025-06-30T05:26:06Z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0x01010061807469B1BAA446A52FE2070949F75D</vt:lpwstr>
  </property>
  <property fmtid="{D5CDD505-2E9C-101B-9397-08002B2CF9AE}" pid="3" name="MediaServiceImageTags">
    <vt:lpwstr/>
  </property>
</Properties>
</file>